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83" r:id="rId5"/>
    <p:sldId id="287" r:id="rId6"/>
    <p:sldId id="285" r:id="rId7"/>
    <p:sldId id="288" r:id="rId8"/>
    <p:sldId id="284" r:id="rId9"/>
    <p:sldId id="286" r:id="rId10"/>
    <p:sldId id="281" r:id="rId1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8" autoAdjust="0"/>
    <p:restoredTop sz="94660"/>
  </p:normalViewPr>
  <p:slideViewPr>
    <p:cSldViewPr>
      <p:cViewPr varScale="1">
        <p:scale>
          <a:sx n="103" d="100"/>
          <a:sy n="103" d="100"/>
        </p:scale>
        <p:origin x="75" y="34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1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3199" y="0"/>
                </a:lnTo>
                <a:lnTo>
                  <a:pt x="12193199" y="6857999"/>
                </a:lnTo>
                <a:close/>
              </a:path>
            </a:pathLst>
          </a:custGeom>
          <a:solidFill>
            <a:srgbClr val="FAF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8098" y="272519"/>
            <a:ext cx="245452" cy="2421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" y="0"/>
            <a:ext cx="4710430" cy="6858000"/>
          </a:xfrm>
          <a:custGeom>
            <a:avLst/>
            <a:gdLst/>
            <a:ahLst/>
            <a:cxnLst/>
            <a:rect l="l" t="t" r="r" b="b"/>
            <a:pathLst>
              <a:path w="4710430" h="6858000">
                <a:moveTo>
                  <a:pt x="4710000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4710000" y="0"/>
                </a:lnTo>
                <a:lnTo>
                  <a:pt x="4710000" y="6857999"/>
                </a:lnTo>
                <a:close/>
              </a:path>
            </a:pathLst>
          </a:custGeom>
          <a:solidFill>
            <a:srgbClr val="FAF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8098" y="272519"/>
            <a:ext cx="245452" cy="2421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1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3199" y="0"/>
                </a:lnTo>
                <a:lnTo>
                  <a:pt x="12193199" y="6857999"/>
                </a:lnTo>
                <a:close/>
              </a:path>
            </a:pathLst>
          </a:custGeom>
          <a:solidFill>
            <a:srgbClr val="FAF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8099" y="272519"/>
            <a:ext cx="245452" cy="2421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" y="0"/>
            <a:ext cx="4710430" cy="6858000"/>
          </a:xfrm>
          <a:custGeom>
            <a:avLst/>
            <a:gdLst/>
            <a:ahLst/>
            <a:cxnLst/>
            <a:rect l="l" t="t" r="r" b="b"/>
            <a:pathLst>
              <a:path w="4710430" h="6858000">
                <a:moveTo>
                  <a:pt x="4710000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4710000" y="0"/>
                </a:lnTo>
                <a:lnTo>
                  <a:pt x="4710000" y="6857999"/>
                </a:lnTo>
                <a:close/>
              </a:path>
            </a:pathLst>
          </a:custGeom>
          <a:solidFill>
            <a:srgbClr val="FAF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8098" y="272519"/>
            <a:ext cx="245452" cy="2421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324" y="592622"/>
            <a:ext cx="71551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42742" y="6417355"/>
            <a:ext cx="3458970" cy="133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1548" y="6442016"/>
            <a:ext cx="193675" cy="148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A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7620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1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3199" y="0"/>
                </a:lnTo>
                <a:lnTo>
                  <a:pt x="12193199" y="6857999"/>
                </a:lnTo>
                <a:close/>
              </a:path>
            </a:pathLst>
          </a:custGeom>
          <a:solidFill>
            <a:srgbClr val="FAF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657" y="303639"/>
            <a:ext cx="1287268" cy="28551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178867" y="306099"/>
            <a:ext cx="1714500" cy="320675"/>
          </a:xfrm>
          <a:custGeom>
            <a:avLst/>
            <a:gdLst/>
            <a:ahLst/>
            <a:cxnLst/>
            <a:rect l="l" t="t" r="r" b="b"/>
            <a:pathLst>
              <a:path w="1714500" h="320675">
                <a:moveTo>
                  <a:pt x="0" y="160049"/>
                </a:moveTo>
                <a:lnTo>
                  <a:pt x="8159" y="109461"/>
                </a:lnTo>
                <a:lnTo>
                  <a:pt x="30880" y="65526"/>
                </a:lnTo>
                <a:lnTo>
                  <a:pt x="65526" y="30880"/>
                </a:lnTo>
                <a:lnTo>
                  <a:pt x="109461" y="8159"/>
                </a:lnTo>
                <a:lnTo>
                  <a:pt x="160049" y="0"/>
                </a:lnTo>
                <a:lnTo>
                  <a:pt x="1554449" y="0"/>
                </a:lnTo>
                <a:lnTo>
                  <a:pt x="1615698" y="12183"/>
                </a:lnTo>
                <a:lnTo>
                  <a:pt x="1667621" y="46877"/>
                </a:lnTo>
                <a:lnTo>
                  <a:pt x="1702316" y="98801"/>
                </a:lnTo>
                <a:lnTo>
                  <a:pt x="1714499" y="160049"/>
                </a:lnTo>
                <a:lnTo>
                  <a:pt x="1706340" y="210638"/>
                </a:lnTo>
                <a:lnTo>
                  <a:pt x="1683619" y="254573"/>
                </a:lnTo>
                <a:lnTo>
                  <a:pt x="1648973" y="289219"/>
                </a:lnTo>
                <a:lnTo>
                  <a:pt x="1605038" y="311940"/>
                </a:lnTo>
                <a:lnTo>
                  <a:pt x="1554449" y="320099"/>
                </a:lnTo>
                <a:lnTo>
                  <a:pt x="160049" y="320099"/>
                </a:lnTo>
                <a:lnTo>
                  <a:pt x="109461" y="311940"/>
                </a:lnTo>
                <a:lnTo>
                  <a:pt x="65526" y="289219"/>
                </a:lnTo>
                <a:lnTo>
                  <a:pt x="30880" y="254573"/>
                </a:lnTo>
                <a:lnTo>
                  <a:pt x="8159" y="210638"/>
                </a:lnTo>
                <a:lnTo>
                  <a:pt x="0" y="1600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513173" y="364042"/>
            <a:ext cx="104584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dirty="0">
                <a:latin typeface="Tahoma"/>
                <a:cs typeface="Tahoma"/>
              </a:rPr>
              <a:t>Lazar Milicevic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801" y="2370841"/>
            <a:ext cx="499808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100" spc="-114" dirty="0" err="1"/>
              <a:t>Abstra</a:t>
            </a:r>
            <a:endParaRPr sz="5100" dirty="0"/>
          </a:p>
        </p:txBody>
      </p:sp>
      <p:sp>
        <p:nvSpPr>
          <p:cNvPr id="7" name="object 7"/>
          <p:cNvSpPr txBox="1"/>
          <p:nvPr/>
        </p:nvSpPr>
        <p:spPr>
          <a:xfrm>
            <a:off x="834801" y="2995580"/>
            <a:ext cx="61391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105" dirty="0">
                <a:latin typeface="Tahoma"/>
                <a:cs typeface="Tahoma"/>
              </a:rPr>
              <a:t>Weekly</a:t>
            </a:r>
            <a:r>
              <a:rPr sz="5000" spc="-405" dirty="0">
                <a:latin typeface="Tahoma"/>
                <a:cs typeface="Tahoma"/>
              </a:rPr>
              <a:t> </a:t>
            </a:r>
            <a:r>
              <a:rPr sz="5000" spc="-80" dirty="0">
                <a:latin typeface="Tahoma"/>
                <a:cs typeface="Tahoma"/>
              </a:rPr>
              <a:t>support</a:t>
            </a:r>
            <a:r>
              <a:rPr sz="5000" spc="-400" dirty="0">
                <a:latin typeface="Tahoma"/>
                <a:cs typeface="Tahoma"/>
              </a:rPr>
              <a:t> </a:t>
            </a:r>
            <a:r>
              <a:rPr sz="5000" spc="-75" dirty="0">
                <a:latin typeface="Tahoma"/>
                <a:cs typeface="Tahoma"/>
              </a:rPr>
              <a:t>report</a:t>
            </a:r>
            <a:endParaRPr sz="50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21469" y="1848768"/>
            <a:ext cx="4318648" cy="431864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47493" y="3879412"/>
            <a:ext cx="424180" cy="578485"/>
          </a:xfrm>
          <a:custGeom>
            <a:avLst/>
            <a:gdLst/>
            <a:ahLst/>
            <a:cxnLst/>
            <a:rect l="l" t="t" r="r" b="b"/>
            <a:pathLst>
              <a:path w="424180" h="578485">
                <a:moveTo>
                  <a:pt x="0" y="0"/>
                </a:moveTo>
                <a:lnTo>
                  <a:pt x="0" y="469645"/>
                </a:lnTo>
                <a:lnTo>
                  <a:pt x="420094" y="469645"/>
                </a:lnTo>
              </a:path>
              <a:path w="424180" h="578485">
                <a:moveTo>
                  <a:pt x="318572" y="359947"/>
                </a:moveTo>
                <a:lnTo>
                  <a:pt x="424068" y="469133"/>
                </a:lnTo>
                <a:lnTo>
                  <a:pt x="318572" y="57831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11424" y="4194185"/>
            <a:ext cx="4806315" cy="52578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US" sz="1600" spc="70" dirty="0">
                <a:latin typeface="Tahoma"/>
                <a:cs typeface="Tahoma"/>
              </a:rPr>
              <a:t>Support, Challenges, </a:t>
            </a:r>
            <a:r>
              <a:rPr lang="en-US" sz="1600" spc="70" dirty="0" err="1">
                <a:latin typeface="Tahoma"/>
                <a:cs typeface="Tahoma"/>
              </a:rPr>
              <a:t>Sollutions</a:t>
            </a: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sz="1300" spc="60" dirty="0">
                <a:latin typeface="Tahoma"/>
                <a:cs typeface="Tahoma"/>
              </a:rPr>
              <a:t>25.02.2024</a:t>
            </a:r>
            <a:endParaRPr sz="13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4888" y="2259134"/>
            <a:ext cx="3510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70" dirty="0"/>
              <a:t>Thank</a:t>
            </a:r>
            <a:r>
              <a:rPr sz="6000" spc="-509" dirty="0"/>
              <a:t> </a:t>
            </a:r>
            <a:r>
              <a:rPr sz="6000" spc="-310" dirty="0"/>
              <a:t>you!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914" y="1692574"/>
            <a:ext cx="3844118" cy="38441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A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515" y="408633"/>
            <a:ext cx="4888865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spc="-10" dirty="0">
                <a:solidFill>
                  <a:srgbClr val="002060"/>
                </a:solidFill>
              </a:rPr>
              <a:t>Agenda</a:t>
            </a:r>
            <a:endParaRPr sz="11500" dirty="0">
              <a:solidFill>
                <a:srgbClr val="002060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4118" y="1348776"/>
            <a:ext cx="2651999" cy="2651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1305" y="4724400"/>
            <a:ext cx="23120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1. Key Updates</a:t>
            </a:r>
            <a:endParaRPr sz="15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05200" y="4724400"/>
            <a:ext cx="21037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3. Technical Support &amp; Process Improvements</a:t>
            </a:r>
            <a:endParaRPr sz="15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9843" y="5810380"/>
            <a:ext cx="262699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2. Hackathon Support</a:t>
            </a:r>
            <a:endParaRPr lang="en-US" sz="15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34410" y="5732542"/>
            <a:ext cx="20745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120" algn="l"/>
              </a:tabLst>
            </a:pPr>
            <a:r>
              <a:rPr lang="en-US" sz="1600" dirty="0"/>
              <a:t>4. Zendesk Ticket Management &amp; Weekly Rotation</a:t>
            </a:r>
            <a:endParaRPr sz="15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68561" y="4724400"/>
            <a:ext cx="2957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659" algn="l"/>
              </a:tabLst>
            </a:pPr>
            <a:r>
              <a:rPr lang="en-US" sz="1600" dirty="0"/>
              <a:t>5. Canny &amp; </a:t>
            </a:r>
            <a:r>
              <a:rPr lang="en-US" sz="1600" dirty="0" err="1"/>
              <a:t>SurveySparrow</a:t>
            </a:r>
            <a:r>
              <a:rPr lang="en-US" sz="1600" dirty="0"/>
              <a:t> Evaluations</a:t>
            </a:r>
            <a:endParaRPr sz="1500" dirty="0">
              <a:latin typeface="Tahoma"/>
              <a:cs typeface="Tahoma"/>
            </a:endParaRPr>
          </a:p>
        </p:txBody>
      </p:sp>
      <p:pic>
        <p:nvPicPr>
          <p:cNvPr id="15" name="object 3">
            <a:extLst>
              <a:ext uri="{FF2B5EF4-FFF2-40B4-BE49-F238E27FC236}">
                <a16:creationId xmlns:a16="http://schemas.microsoft.com/office/drawing/2014/main" id="{D7D0A32C-7644-45CA-98CA-35D025CA7A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1744" y="265876"/>
            <a:ext cx="1287268" cy="285514"/>
          </a:xfrm>
          <a:prstGeom prst="rect">
            <a:avLst/>
          </a:prstGeom>
        </p:spPr>
      </p:pic>
      <p:sp>
        <p:nvSpPr>
          <p:cNvPr id="19" name="object 13">
            <a:extLst>
              <a:ext uri="{FF2B5EF4-FFF2-40B4-BE49-F238E27FC236}">
                <a16:creationId xmlns:a16="http://schemas.microsoft.com/office/drawing/2014/main" id="{FE453CAA-CEC2-4312-8F6D-BA1265865516}"/>
              </a:ext>
            </a:extLst>
          </p:cNvPr>
          <p:cNvSpPr txBox="1"/>
          <p:nvPr/>
        </p:nvSpPr>
        <p:spPr>
          <a:xfrm>
            <a:off x="6168561" y="5768677"/>
            <a:ext cx="16764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659" algn="l"/>
              </a:tabLst>
            </a:pPr>
            <a:r>
              <a:rPr lang="en-US" sz="1600" dirty="0"/>
              <a:t>6. Challenges &amp; Solutions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32359-3935-4823-AE7A-5829C68E99D6}"/>
              </a:ext>
            </a:extLst>
          </p:cNvPr>
          <p:cNvSpPr txBox="1"/>
          <p:nvPr/>
        </p:nvSpPr>
        <p:spPr>
          <a:xfrm>
            <a:off x="8987961" y="4690002"/>
            <a:ext cx="2440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659" algn="l"/>
              </a:tabLst>
            </a:pPr>
            <a:r>
              <a:rPr lang="en-US" dirty="0"/>
              <a:t>7</a:t>
            </a:r>
            <a:r>
              <a:rPr lang="en-US" sz="1800" dirty="0"/>
              <a:t>. Q&amp;A</a:t>
            </a:r>
            <a:endParaRPr lang="en-US" sz="1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Key Updates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Tahoma"/>
                <a:cs typeface="Tahoma"/>
              </a:rPr>
              <a:t>Customer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success: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Weekly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Support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Report</a:t>
            </a:r>
            <a:r>
              <a:rPr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25.02.2025</a:t>
            </a:r>
            <a:endParaRPr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What was done: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7FE69-0406-4BFE-8A2C-7D97CE7E7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460067" cy="4191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560020-C041-44C5-B3D3-BED7CC30C980}"/>
              </a:ext>
            </a:extLst>
          </p:cNvPr>
          <p:cNvSpPr txBox="1"/>
          <p:nvPr/>
        </p:nvSpPr>
        <p:spPr>
          <a:xfrm>
            <a:off x="0" y="1141951"/>
            <a:ext cx="562186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dirty="0"/>
          </a:p>
          <a:p>
            <a:r>
              <a:rPr lang="en-US" sz="1400" b="1" dirty="0"/>
              <a:t>📌 Hackathon User Support &amp; Technical Assistance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Assisted hackathon users with </a:t>
            </a:r>
            <a:r>
              <a:rPr lang="en-US" sz="1200" b="1" dirty="0" err="1"/>
              <a:t>Abstra</a:t>
            </a:r>
            <a:r>
              <a:rPr lang="en-US" sz="1200" b="1" dirty="0"/>
              <a:t> access, VPN setup, and login troubleshooting.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Assigned project permissions and resolved </a:t>
            </a:r>
            <a:r>
              <a:rPr lang="en-US" sz="1200" b="1" dirty="0"/>
              <a:t>access-related technical issues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Conducted individual and group support sessions to ensure smooth onboarding.</a:t>
            </a:r>
            <a:br>
              <a:rPr lang="en-US" sz="1200" dirty="0"/>
            </a:br>
            <a:r>
              <a:rPr lang="en-US" sz="1200" dirty="0"/>
              <a:t>Resolved Jean </a:t>
            </a:r>
            <a:r>
              <a:rPr lang="en-US" sz="1200" dirty="0" err="1"/>
              <a:t>Radig’s</a:t>
            </a:r>
            <a:r>
              <a:rPr lang="en-US" sz="1200" dirty="0"/>
              <a:t> Astra platform access issue caused by an IP change.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Requested and provided a </a:t>
            </a:r>
            <a:r>
              <a:rPr lang="en-US" sz="1200" b="1" dirty="0" err="1"/>
              <a:t>WireGuard</a:t>
            </a:r>
            <a:r>
              <a:rPr lang="en-US" sz="1200" b="1" dirty="0"/>
              <a:t> configuration to ensure stable access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400" b="1" dirty="0"/>
              <a:t>📌 Zendesk Ticket Management &amp; L2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Taking ownership </a:t>
            </a:r>
            <a:r>
              <a:rPr lang="en-US" sz="1200" b="1" dirty="0"/>
              <a:t>of L2 ticket handling</a:t>
            </a:r>
            <a:r>
              <a:rPr lang="en-US" sz="1200" dirty="0"/>
              <a:t>, progressively working more cases independently.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Prioritized responding to tickets </a:t>
            </a:r>
            <a:r>
              <a:rPr lang="en-US" sz="1200" b="1" dirty="0"/>
              <a:t>within the first 15 minutes of arrival.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Scheduled </a:t>
            </a:r>
            <a:r>
              <a:rPr lang="en-US" sz="1200" b="1" dirty="0"/>
              <a:t>a knowledge-sharing session with </a:t>
            </a:r>
            <a:r>
              <a:rPr lang="en-US" sz="1200" b="1" dirty="0" err="1"/>
              <a:t>Guilhem</a:t>
            </a:r>
            <a:r>
              <a:rPr lang="en-US" sz="1200" b="1" dirty="0"/>
              <a:t> </a:t>
            </a:r>
            <a:r>
              <a:rPr lang="en-US" sz="1200" dirty="0"/>
              <a:t>from the L2 Research Team to improve troubleshooting efficiency.</a:t>
            </a:r>
          </a:p>
          <a:p>
            <a:endParaRPr lang="en-US" sz="1200" dirty="0"/>
          </a:p>
          <a:p>
            <a:r>
              <a:rPr lang="en-US" sz="1400" b="1" dirty="0"/>
              <a:t>📌 Process Improvements &amp; Tool Evaluations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Reviewed and optimized Zendesk ticket routing and backlog clearing.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Tested </a:t>
            </a:r>
            <a:r>
              <a:rPr lang="en-US" sz="1200" b="1" dirty="0" err="1"/>
              <a:t>SurveySparrow</a:t>
            </a:r>
            <a:r>
              <a:rPr lang="en-US" sz="1200" b="1" dirty="0"/>
              <a:t> for embedding an NPS feedback widget into Owkin K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Researched and prepared a presentation on </a:t>
            </a:r>
            <a:r>
              <a:rPr lang="en-US" sz="1200" b="1" dirty="0"/>
              <a:t>Canny for structured feature request management.</a:t>
            </a:r>
          </a:p>
          <a:p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324" y="592622"/>
            <a:ext cx="71551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Hackathon Support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Weekly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Support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Report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25.02.2025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CFCE6-1904-4BF1-A229-A5A5AD2D73B8}"/>
              </a:ext>
            </a:extLst>
          </p:cNvPr>
          <p:cNvSpPr txBox="1"/>
          <p:nvPr/>
        </p:nvSpPr>
        <p:spPr>
          <a:xfrm>
            <a:off x="762000" y="10455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 User Support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EC8666-CE15-4F1B-B55C-E81056A7A35F}"/>
              </a:ext>
            </a:extLst>
          </p:cNvPr>
          <p:cNvSpPr txBox="1"/>
          <p:nvPr/>
        </p:nvSpPr>
        <p:spPr>
          <a:xfrm>
            <a:off x="152400" y="1828800"/>
            <a:ext cx="4495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Provided active support to </a:t>
            </a:r>
            <a:r>
              <a:rPr lang="en-US" b="1" dirty="0"/>
              <a:t>hackathon users </a:t>
            </a:r>
            <a:r>
              <a:rPr lang="en-US" dirty="0"/>
              <a:t>regarding </a:t>
            </a:r>
            <a:r>
              <a:rPr lang="en-US" b="1" dirty="0" err="1"/>
              <a:t>Abstra</a:t>
            </a:r>
            <a:r>
              <a:rPr lang="en-US" b="1" dirty="0"/>
              <a:t> access.</a:t>
            </a:r>
          </a:p>
          <a:p>
            <a:endParaRPr lang="en-US" dirty="0"/>
          </a:p>
          <a:p>
            <a:r>
              <a:rPr lang="en-US" dirty="0"/>
              <a:t>Assisted them in setting up </a:t>
            </a:r>
            <a:r>
              <a:rPr lang="en-US" b="1" dirty="0" err="1"/>
              <a:t>WireGuard</a:t>
            </a:r>
            <a:r>
              <a:rPr lang="en-US" b="1" dirty="0"/>
              <a:t> and logging into </a:t>
            </a:r>
            <a:r>
              <a:rPr lang="en-US" b="1" dirty="0" err="1"/>
              <a:t>Abstra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b="1" dirty="0"/>
              <a:t>Assigned access rights to projects </a:t>
            </a:r>
            <a:r>
              <a:rPr lang="en-US" dirty="0"/>
              <a:t>and resolved technical issues.</a:t>
            </a:r>
          </a:p>
          <a:p>
            <a:endParaRPr lang="en-US" dirty="0"/>
          </a:p>
          <a:p>
            <a:r>
              <a:rPr lang="en-US" dirty="0"/>
              <a:t>Conducted </a:t>
            </a:r>
            <a:r>
              <a:rPr lang="en-US" b="1" dirty="0"/>
              <a:t>multiple group and individual support meetings </a:t>
            </a:r>
            <a:r>
              <a:rPr lang="en-US" dirty="0"/>
              <a:t>to guide them through the process.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0C884B-BE9E-471A-A918-A7765AAB5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905000"/>
            <a:ext cx="7347363" cy="313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0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Technical Support &amp; Process Improvements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Weekly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Support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Report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25.02.2025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Some of tasks completed: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7397-E955-493E-A388-042A53F6F824}"/>
              </a:ext>
            </a:extLst>
          </p:cNvPr>
          <p:cNvSpPr txBox="1"/>
          <p:nvPr/>
        </p:nvSpPr>
        <p:spPr>
          <a:xfrm>
            <a:off x="457201" y="1649603"/>
            <a:ext cx="556259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WireGuard</a:t>
            </a:r>
            <a:r>
              <a:rPr lang="en-US" sz="1400" b="1" dirty="0"/>
              <a:t> Configuration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Assisted Xavier </a:t>
            </a:r>
            <a:r>
              <a:rPr lang="en-US" sz="1400" dirty="0" err="1"/>
              <a:t>Coubez</a:t>
            </a:r>
            <a:r>
              <a:rPr lang="en-US" sz="1400" dirty="0"/>
              <a:t> with VPN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Requested and granted him a new </a:t>
            </a:r>
            <a:r>
              <a:rPr lang="en-US" sz="1400" dirty="0" err="1"/>
              <a:t>WireGuard</a:t>
            </a:r>
            <a:r>
              <a:rPr lang="en-US" sz="1400" dirty="0"/>
              <a:t> configuration.</a:t>
            </a:r>
          </a:p>
          <a:p>
            <a:r>
              <a:rPr lang="en-US" sz="1400" b="1" dirty="0" err="1"/>
              <a:t>VSCode</a:t>
            </a:r>
            <a:r>
              <a:rPr lang="en-US" sz="1400" b="1" dirty="0"/>
              <a:t> Extension Issue (Valérie </a:t>
            </a:r>
            <a:r>
              <a:rPr lang="en-US" sz="1400" b="1" dirty="0" err="1"/>
              <a:t>Ducret</a:t>
            </a:r>
            <a:r>
              <a:rPr lang="en-US" sz="1400" b="1" dirty="0"/>
              <a:t>)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Investigated extension installation failure on two VMs.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Verified </a:t>
            </a:r>
            <a:r>
              <a:rPr lang="en-US" sz="1400" dirty="0" err="1"/>
              <a:t>VSCode</a:t>
            </a:r>
            <a:r>
              <a:rPr lang="en-US" sz="1400" dirty="0"/>
              <a:t> Server status, user permissions, and network connectivity</a:t>
            </a:r>
          </a:p>
          <a:p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Reinstalled </a:t>
            </a:r>
            <a:r>
              <a:rPr lang="en-US" sz="1400" dirty="0" err="1"/>
              <a:t>VSCode</a:t>
            </a:r>
            <a:r>
              <a:rPr lang="en-US" sz="1400" dirty="0"/>
              <a:t> Server and followed up for resolution confirmation.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1848C-2C47-4146-9B99-6F073347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880" y="1066801"/>
            <a:ext cx="431075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DBA98-B484-489B-8665-1BF2024B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056915"/>
            <a:ext cx="4434112" cy="24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Zendesk Ticket Management &amp; Weekly Rotation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Weekly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Support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Report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25.02.2025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What was done: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900" y="1578006"/>
            <a:ext cx="3393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5370" y="1496391"/>
            <a:ext cx="5147541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600" dirty="0"/>
              <a:t>📌 </a:t>
            </a:r>
            <a:r>
              <a:rPr lang="en-US" sz="1600" b="1" dirty="0"/>
              <a:t>Taking Ownership of Zendesk Ticket Processing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 have progressively taken on </a:t>
            </a:r>
            <a:r>
              <a:rPr lang="en-US" sz="1400" b="1" dirty="0"/>
              <a:t>L2 ticket handling independently</a:t>
            </a:r>
            <a:r>
              <a:rPr lang="en-US" sz="1400" dirty="0"/>
              <a:t>, improving my troubleshooting skills and response efficiency.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Prioritizing fast response times</a:t>
            </a:r>
            <a:r>
              <a:rPr lang="en-US" sz="1400" dirty="0"/>
              <a:t> by striving to reply to tickets within </a:t>
            </a:r>
            <a:r>
              <a:rPr lang="en-US" sz="1400" b="1" dirty="0"/>
              <a:t>the first 15 minutes</a:t>
            </a:r>
            <a:r>
              <a:rPr lang="en-US" sz="1400" dirty="0"/>
              <a:t> of arrival.</a:t>
            </a:r>
          </a:p>
          <a:p>
            <a:endParaRPr lang="en-US" sz="1400" dirty="0"/>
          </a:p>
          <a:p>
            <a:r>
              <a:rPr lang="en-US" sz="1600" dirty="0"/>
              <a:t>📌 </a:t>
            </a:r>
            <a:r>
              <a:rPr lang="en-US" sz="1600" b="1" dirty="0"/>
              <a:t>Notable Cases &amp; Learnings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One of my first cases was troubleshooting </a:t>
            </a:r>
            <a:r>
              <a:rPr lang="en-US" sz="1400" b="1" dirty="0" err="1"/>
              <a:t>VSCode</a:t>
            </a:r>
            <a:r>
              <a:rPr lang="en-US" sz="1400" b="1" dirty="0"/>
              <a:t> extension failures on virtual machines</a:t>
            </a:r>
            <a:r>
              <a:rPr lang="en-US" sz="1400" dirty="0"/>
              <a:t> (Valérie </a:t>
            </a:r>
            <a:r>
              <a:rPr lang="en-US" sz="1400" dirty="0" err="1"/>
              <a:t>Ducret</a:t>
            </a:r>
            <a:r>
              <a:rPr lang="en-US" sz="1400" dirty="0"/>
              <a:t>).</a:t>
            </a:r>
          </a:p>
          <a:p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Verified </a:t>
            </a:r>
            <a:r>
              <a:rPr lang="en-US" sz="1400" dirty="0" err="1"/>
              <a:t>VSCode</a:t>
            </a:r>
            <a:r>
              <a:rPr lang="en-US" sz="1400" dirty="0"/>
              <a:t> Server functionality, checked user permissions, and performed a clean reinstall.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Followed up with Valérie to confirm the issue was resolved.</a:t>
            </a:r>
          </a:p>
          <a:p>
            <a:pPr marL="457200" lvl="1"/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Other cases included </a:t>
            </a:r>
            <a:r>
              <a:rPr lang="en-US" sz="1400" b="1" dirty="0"/>
              <a:t>AWS-related access issues, VPN troubleshooting, and system permissions adjustments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92380-003D-49E4-8255-81CCE5E3D2FA}"/>
              </a:ext>
            </a:extLst>
          </p:cNvPr>
          <p:cNvSpPr txBox="1"/>
          <p:nvPr/>
        </p:nvSpPr>
        <p:spPr>
          <a:xfrm>
            <a:off x="6324600" y="1482842"/>
            <a:ext cx="448276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📌 Collaboration &amp; Growth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Scheduled a </a:t>
            </a:r>
            <a:r>
              <a:rPr lang="en-US" sz="1400" b="1" dirty="0"/>
              <a:t>meeting with </a:t>
            </a:r>
            <a:r>
              <a:rPr lang="en-US" sz="1400" b="1" dirty="0" err="1"/>
              <a:t>Guilhem</a:t>
            </a:r>
            <a:r>
              <a:rPr lang="en-US" sz="1400" b="1" dirty="0"/>
              <a:t> from the L2 Research Team</a:t>
            </a:r>
            <a:r>
              <a:rPr lang="en-US" sz="1400" dirty="0"/>
              <a:t> to review advanced tickets and ensure I can handle similar cases independently.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Gaining deeper insights into </a:t>
            </a:r>
            <a:r>
              <a:rPr lang="en-US" sz="1400" b="1" dirty="0"/>
              <a:t>Zendesk workflows, best practices, and ticket escalation procedures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Increasing confidence and efficiency in managing </a:t>
            </a:r>
            <a:r>
              <a:rPr lang="en-US" sz="1400" b="1" dirty="0"/>
              <a:t>L2 support tasks</a:t>
            </a:r>
            <a:r>
              <a:rPr lang="en-US" sz="1400" dirty="0"/>
              <a:t> on my own.</a:t>
            </a:r>
          </a:p>
        </p:txBody>
      </p:sp>
    </p:spTree>
    <p:extLst>
      <p:ext uri="{BB962C8B-B14F-4D97-AF65-F5344CB8AC3E}">
        <p14:creationId xmlns:p14="http://schemas.microsoft.com/office/powerpoint/2010/main" val="324074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Canny &amp; </a:t>
            </a:r>
            <a:r>
              <a:rPr lang="en-US" dirty="0" err="1"/>
              <a:t>SurveySparrow</a:t>
            </a:r>
            <a:r>
              <a:rPr lang="en-US" dirty="0"/>
              <a:t> Evaluations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Weekly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Support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Report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25.02.2025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What will be done: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900" y="1578006"/>
            <a:ext cx="3393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5370" y="1578006"/>
            <a:ext cx="4740030" cy="4537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400" b="1" dirty="0" err="1"/>
              <a:t>SurveySparrow</a:t>
            </a:r>
            <a:r>
              <a:rPr lang="en-US" sz="1400" b="1" dirty="0"/>
              <a:t> Testing &amp; Evaluation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Tested </a:t>
            </a:r>
            <a:r>
              <a:rPr lang="en-US" sz="1400" b="1" dirty="0" err="1"/>
              <a:t>SurveySparrow</a:t>
            </a:r>
            <a:r>
              <a:rPr lang="en-US" sz="1400" dirty="0"/>
              <a:t> (28-day trial) for embedding an NPS widget into the </a:t>
            </a:r>
            <a:r>
              <a:rPr lang="en-US" sz="1400" b="1" dirty="0"/>
              <a:t>Owkin K</a:t>
            </a:r>
            <a:r>
              <a:rPr lang="en-US" sz="1400" dirty="0"/>
              <a:t> website.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Evaluated its potential for gathering structured feedback from users.</a:t>
            </a:r>
          </a:p>
          <a:p>
            <a:endParaRPr lang="en-US" sz="1400" dirty="0"/>
          </a:p>
          <a:p>
            <a:r>
              <a:rPr lang="en-US" sz="1400" b="1" dirty="0"/>
              <a:t>Canny Research &amp; Implementation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Researched </a:t>
            </a:r>
            <a:r>
              <a:rPr lang="en-US" sz="1400" b="1" dirty="0"/>
              <a:t>Canny</a:t>
            </a:r>
            <a:r>
              <a:rPr lang="en-US" sz="1400" dirty="0"/>
              <a:t> as a feature request management tool for user voting and prioritization.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Drafted a structured presentation on </a:t>
            </a:r>
            <a:r>
              <a:rPr lang="en-US" sz="1400" b="1" dirty="0" err="1"/>
              <a:t>Canny’s</a:t>
            </a:r>
            <a:r>
              <a:rPr lang="en-US" sz="1400" dirty="0"/>
              <a:t> benefits and its integration with </a:t>
            </a:r>
            <a:r>
              <a:rPr lang="en-US" sz="1400" b="1" dirty="0" err="1"/>
              <a:t>Abstra</a:t>
            </a:r>
            <a:r>
              <a:rPr lang="en-US" sz="1400" dirty="0"/>
              <a:t> and </a:t>
            </a:r>
            <a:r>
              <a:rPr lang="en-US" sz="1400" b="1" dirty="0"/>
              <a:t>Zendesk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Discussed implementation possibilities with stakeholders.</a:t>
            </a:r>
          </a:p>
          <a:p>
            <a:r>
              <a:rPr lang="en-US" sz="1400" b="1" dirty="0"/>
              <a:t>Communication &amp; Updates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Provided updates to stakeholders on process improvements and tool evaluations.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A0A04-0ABA-4043-9DA8-0A5BEE82D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020108"/>
            <a:ext cx="5029200" cy="46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1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Challenges &amp; Solutions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Weekly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Support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Report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25.02.2025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7397-E955-493E-A388-042A53F6F824}"/>
              </a:ext>
            </a:extLst>
          </p:cNvPr>
          <p:cNvSpPr txBox="1"/>
          <p:nvPr/>
        </p:nvSpPr>
        <p:spPr>
          <a:xfrm>
            <a:off x="228600" y="1020108"/>
            <a:ext cx="60198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🔍 </a:t>
            </a:r>
            <a:r>
              <a:rPr lang="en-US" sz="1400" b="1" dirty="0"/>
              <a:t>Issue: AWS Consumption Visibility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Lack of a clear overview of AWS consumption for hackathon teams.</a:t>
            </a:r>
            <a:br>
              <a:rPr lang="en-US" sz="1400" dirty="0"/>
            </a:br>
            <a:r>
              <a:rPr lang="en-US" sz="1400" dirty="0"/>
              <a:t>✅ </a:t>
            </a:r>
            <a:r>
              <a:rPr lang="en-US" sz="1400" b="1" dirty="0"/>
              <a:t>Solution:</a:t>
            </a:r>
            <a:r>
              <a:rPr lang="en-US" sz="1400" dirty="0"/>
              <a:t> Communicated with Celine and forwarded a request to the Infrastructure team for a detailed consumption report.</a:t>
            </a:r>
          </a:p>
          <a:p>
            <a:endParaRPr lang="en-US" sz="1400" dirty="0"/>
          </a:p>
          <a:p>
            <a:r>
              <a:rPr lang="en-US" sz="1400" dirty="0"/>
              <a:t>🔍 </a:t>
            </a:r>
            <a:r>
              <a:rPr lang="en-US" sz="1400" b="1" dirty="0"/>
              <a:t>Issue: IP Address Change Blocking Access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Jean </a:t>
            </a:r>
            <a:r>
              <a:rPr lang="en-US" sz="1400" dirty="0" err="1"/>
              <a:t>Radig</a:t>
            </a:r>
            <a:r>
              <a:rPr lang="en-US" sz="1400" dirty="0"/>
              <a:t> was unable to access the Astra platform due to an IP change.</a:t>
            </a:r>
            <a:br>
              <a:rPr lang="en-US" sz="1400" dirty="0"/>
            </a:br>
            <a:r>
              <a:rPr lang="en-US" sz="1400" dirty="0"/>
              <a:t>✅ </a:t>
            </a:r>
            <a:r>
              <a:rPr lang="en-US" sz="1400" b="1" dirty="0"/>
              <a:t>Solution:</a:t>
            </a:r>
            <a:r>
              <a:rPr lang="en-US" sz="1400" dirty="0"/>
              <a:t> Identified the issue, informed him of the resolution, and requested a </a:t>
            </a:r>
            <a:r>
              <a:rPr lang="en-US" sz="1400" dirty="0" err="1"/>
              <a:t>WireGuard</a:t>
            </a:r>
            <a:r>
              <a:rPr lang="en-US" sz="1400" dirty="0"/>
              <a:t> configuration for stable access.</a:t>
            </a:r>
          </a:p>
          <a:p>
            <a:endParaRPr lang="en-US" sz="1400" dirty="0"/>
          </a:p>
          <a:p>
            <a:r>
              <a:rPr lang="en-US" sz="1400" dirty="0"/>
              <a:t>🔍 </a:t>
            </a:r>
            <a:r>
              <a:rPr lang="en-US" sz="1400" b="1" dirty="0"/>
              <a:t>Issue: Hackathon Users Facing Access Problems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Hackathon participants struggled with </a:t>
            </a:r>
            <a:r>
              <a:rPr lang="en-US" sz="1400" dirty="0" err="1"/>
              <a:t>Abstra</a:t>
            </a:r>
            <a:r>
              <a:rPr lang="en-US" sz="1400" dirty="0"/>
              <a:t> access, VPN setup, and login issues.</a:t>
            </a:r>
            <a:br>
              <a:rPr lang="en-US" sz="1400" dirty="0"/>
            </a:br>
            <a:r>
              <a:rPr lang="en-US" sz="1400" dirty="0"/>
              <a:t>✅ </a:t>
            </a:r>
            <a:r>
              <a:rPr lang="en-US" sz="1400" b="1" dirty="0"/>
              <a:t>Solution:</a:t>
            </a:r>
            <a:r>
              <a:rPr lang="en-US" sz="1400" dirty="0"/>
              <a:t> Provided direct assistance, guided them through </a:t>
            </a:r>
            <a:r>
              <a:rPr lang="en-US" sz="1400" dirty="0" err="1"/>
              <a:t>WireGuard</a:t>
            </a:r>
            <a:r>
              <a:rPr lang="en-US" sz="1400" dirty="0"/>
              <a:t> setup, assigned access rights, and held multiple support meetings.</a:t>
            </a:r>
          </a:p>
          <a:p>
            <a:endParaRPr lang="en-US" sz="1400" dirty="0"/>
          </a:p>
          <a:p>
            <a:r>
              <a:rPr lang="en-US" sz="1400" dirty="0"/>
              <a:t>🔍 </a:t>
            </a:r>
            <a:r>
              <a:rPr lang="en-US" sz="1400" b="1" dirty="0"/>
              <a:t>Issue: </a:t>
            </a:r>
            <a:r>
              <a:rPr lang="en-US" sz="1400" b="1" dirty="0" err="1"/>
              <a:t>VSCode</a:t>
            </a:r>
            <a:r>
              <a:rPr lang="en-US" sz="1400" b="1" dirty="0"/>
              <a:t> Extension Failures on Virtual Machines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Valérie </a:t>
            </a:r>
            <a:r>
              <a:rPr lang="en-US" sz="1400" dirty="0" err="1"/>
              <a:t>Ducret</a:t>
            </a:r>
            <a:r>
              <a:rPr lang="en-US" sz="1400" dirty="0"/>
              <a:t> reported that </a:t>
            </a:r>
            <a:r>
              <a:rPr lang="en-US" sz="1400" dirty="0" err="1"/>
              <a:t>VSCode</a:t>
            </a:r>
            <a:r>
              <a:rPr lang="en-US" sz="1400" dirty="0"/>
              <a:t> extensions were not installing on certain VMs.</a:t>
            </a:r>
            <a:br>
              <a:rPr lang="en-US" sz="1400" dirty="0"/>
            </a:br>
            <a:r>
              <a:rPr lang="en-US" sz="1400" dirty="0"/>
              <a:t>✅ </a:t>
            </a:r>
            <a:r>
              <a:rPr lang="en-US" sz="1400" b="1" dirty="0"/>
              <a:t>Solution:</a:t>
            </a:r>
            <a:r>
              <a:rPr lang="en-US" sz="1400" dirty="0"/>
              <a:t> Verified </a:t>
            </a:r>
            <a:r>
              <a:rPr lang="en-US" sz="1400" dirty="0" err="1"/>
              <a:t>VSCode</a:t>
            </a:r>
            <a:r>
              <a:rPr lang="en-US" sz="1400" dirty="0"/>
              <a:t> Server, checked user permissions, tested connectivity, reinstalled </a:t>
            </a:r>
            <a:r>
              <a:rPr lang="en-US" sz="1400" dirty="0" err="1"/>
              <a:t>VSCode</a:t>
            </a:r>
            <a:r>
              <a:rPr lang="en-US" sz="1400" dirty="0"/>
              <a:t> Server, and followed up for resolution.</a:t>
            </a:r>
          </a:p>
          <a:p>
            <a:endParaRPr lang="en-US" sz="1400" dirty="0"/>
          </a:p>
          <a:p>
            <a:r>
              <a:rPr lang="en-US" sz="1400" dirty="0"/>
              <a:t>🔍 </a:t>
            </a:r>
            <a:r>
              <a:rPr lang="en-US" sz="1400" b="1" dirty="0"/>
              <a:t>Issue: Zendesk Ticket Routing Inefficiency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Tickets were automatically routed to AWS without internal review.</a:t>
            </a:r>
            <a:br>
              <a:rPr lang="en-US" sz="1400" dirty="0"/>
            </a:br>
            <a:r>
              <a:rPr lang="en-US" sz="1400" dirty="0"/>
              <a:t>✅ </a:t>
            </a:r>
            <a:r>
              <a:rPr lang="en-US" sz="1400" b="1" dirty="0"/>
              <a:t>Solution:</a:t>
            </a:r>
            <a:r>
              <a:rPr lang="en-US" sz="1400" dirty="0"/>
              <a:t> Disabled the automatic trigger and analyzed ticket handling efficiency to improve internal processing.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AD8AB-16AE-4B16-8D4F-78B77C5A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52" y="914400"/>
            <a:ext cx="5329289" cy="2648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476C9-1EB3-4E76-806A-26BC0987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52" y="3687757"/>
            <a:ext cx="5481525" cy="22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2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Q&amp;A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Weekly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Support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Report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25.02.2025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?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900" y="1578006"/>
            <a:ext cx="3393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dirty="0">
              <a:latin typeface="Tahoma"/>
              <a:cs typeface="Tahoma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F541F-F946-46A9-AF71-65D564609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688657"/>
            <a:ext cx="4685827" cy="512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0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E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1868</TotalTime>
  <Words>1010</Words>
  <Application>Microsoft Office PowerPoint</Application>
  <PresentationFormat>Widescreen</PresentationFormat>
  <Paragraphs>133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Tahoma</vt:lpstr>
      <vt:lpstr>Office Theme</vt:lpstr>
      <vt:lpstr>Abstra</vt:lpstr>
      <vt:lpstr>Agenda</vt:lpstr>
      <vt:lpstr>Key Updates</vt:lpstr>
      <vt:lpstr>Hackathon Support</vt:lpstr>
      <vt:lpstr>Technical Support &amp; Process Improvements</vt:lpstr>
      <vt:lpstr>Zendesk Ticket Management &amp; Weekly Rotation</vt:lpstr>
      <vt:lpstr>Canny &amp; SurveySparrow Evaluations</vt:lpstr>
      <vt:lpstr>Challenges &amp; Solutions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success: Monthly Support Report - December 2024</dc:title>
  <dc:creator>LM_Win10</dc:creator>
  <cp:lastModifiedBy>Lazar Milicevic</cp:lastModifiedBy>
  <cp:revision>27</cp:revision>
  <dcterms:created xsi:type="dcterms:W3CDTF">2025-01-30T08:33:59Z</dcterms:created>
  <dcterms:modified xsi:type="dcterms:W3CDTF">2025-02-25T16:03:36Z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2025-01-30T00:00:00Z</vt:filetime>
  </property>
  <property fmtid="{D5CDD505-2E9C-101B-9397-08002B2CF9AE}" pid="3" name="Creator">
    <vt:lpwstr>Google</vt:lpwstr>
  </property>
  <property fmtid="{D5CDD505-2E9C-101B-9397-08002B2CF9AE}" pid="4" name="LastSaved">
    <vt:filetime>2025-01-30T00:00:00Z</vt:filetime>
  </property>
</Properties>
</file>